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Fresh title.png"/>
          <p:cNvPicPr>
            <a:picLocks noChangeAspect="1"/>
          </p:cNvPicPr>
          <p:nvPr/>
        </p:nvPicPr>
        <p:blipFill>
          <a:blip r:embed="rId2" cstate="print"/>
          <a:srcRect b="39770"/>
          <a:stretch>
            <a:fillRect/>
          </a:stretch>
        </p:blipFill>
        <p:spPr>
          <a:xfrm>
            <a:off x="377" y="1566826"/>
            <a:ext cx="9143245" cy="22431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34035"/>
            <a:ext cx="7772400" cy="1470025"/>
          </a:xfrm>
        </p:spPr>
        <p:txBody>
          <a:bodyPr anchor="b" anchorCtr="0">
            <a:noAutofit/>
          </a:bodyPr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114800"/>
            <a:ext cx="5257800" cy="1371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24600" y="6288741"/>
            <a:ext cx="1981200" cy="365125"/>
          </a:xfrm>
        </p:spPr>
        <p:txBody>
          <a:bodyPr/>
          <a:lstStyle>
            <a:lvl1pPr algn="r">
              <a:defRPr/>
            </a:lvl1pPr>
          </a:lstStyle>
          <a:p>
            <a:fld id="{E4BFED16-20FF-4D25-BE89-A70CF532F793}" type="datetime1">
              <a:rPr/>
              <a:pPr/>
              <a:t>3/28/2008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6288741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288741"/>
            <a:ext cx="685800" cy="365125"/>
          </a:xfrm>
        </p:spPr>
        <p:txBody>
          <a:bodyPr/>
          <a:lstStyle>
            <a:lvl1pPr>
              <a:defRPr sz="11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  <p:pic>
        <p:nvPicPr>
          <p:cNvPr id="10" name="Picture 9" descr="Fresh title.png"/>
          <p:cNvPicPr>
            <a:picLocks noChangeAspect="1"/>
          </p:cNvPicPr>
          <p:nvPr/>
        </p:nvPicPr>
        <p:blipFill>
          <a:blip r:embed="rId2" cstate="print"/>
          <a:srcRect t="33632" b="59388"/>
          <a:stretch>
            <a:fillRect/>
          </a:stretch>
        </p:blipFill>
        <p:spPr>
          <a:xfrm>
            <a:off x="0" y="6598024"/>
            <a:ext cx="9143245" cy="25997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66F-A60C-499A-ADF5-D606819B0226}" type="datetime1">
              <a:rPr/>
              <a:pPr/>
              <a:t>3/28/2008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600200"/>
            <a:ext cx="17526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600200"/>
            <a:ext cx="5257800" cy="4525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7B2B5-FD92-4505-85A3-06F93C88649B}" type="datetime1">
              <a:rPr/>
              <a:pPr/>
              <a:t>3/28/2008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61794-85D9-42B0-9CA4-4B9405482476}" type="datetime1">
              <a:rPr/>
              <a:pPr/>
              <a:t>3/28/2008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Fresh sec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" y="3767583"/>
            <a:ext cx="9143245" cy="30904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53" y="2819400"/>
            <a:ext cx="7772400" cy="18288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6000" b="1" kern="1200">
                <a:solidFill>
                  <a:schemeClr val="tx1">
                    <a:alpha val="90000"/>
                  </a:schemeClr>
                </a:solidFill>
                <a:effectLst>
                  <a:innerShdw blurRad="38100">
                    <a:schemeClr val="tx1">
                      <a:lumMod val="85000"/>
                    </a:scheme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353" y="5257800"/>
            <a:ext cx="7772400" cy="685800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Wingdings" pitchFamily="2" charset="2"/>
              <a:buNone/>
              <a:defRPr sz="1600" b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353" y="6553200"/>
            <a:ext cx="1981200" cy="231013"/>
          </a:xfrm>
        </p:spPr>
        <p:txBody>
          <a:bodyPr/>
          <a:lstStyle/>
          <a:p>
            <a:fld id="{4F2EA6C9-1718-48C7-805D-6A3617E9F5D0}" type="datetime1">
              <a:rPr/>
              <a:pPr/>
              <a:t>3/28/2008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1024" y="6553200"/>
            <a:ext cx="2895600" cy="231013"/>
          </a:xfrm>
        </p:spPr>
        <p:txBody>
          <a:bodyPr/>
          <a:lstStyle>
            <a:lvl1pPr algn="ctr">
              <a:defRPr/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58953" y="6553200"/>
            <a:ext cx="685800" cy="231013"/>
          </a:xfrm>
        </p:spPr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3706" y="2070100"/>
            <a:ext cx="3429000" cy="37385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259" y="2070100"/>
            <a:ext cx="3429000" cy="37385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EF31-C8B6-4BD4-9D16-F3AC8DDC775F}" type="datetime1">
              <a:rPr/>
              <a:pPr/>
              <a:t>3/28/2008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675094" y="1842247"/>
            <a:ext cx="3505200" cy="3962400"/>
          </a:xfrm>
          <a:prstGeom prst="rect">
            <a:avLst/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5435" y="1809750"/>
            <a:ext cx="3429000" cy="639762"/>
          </a:xfrm>
          <a:noFill/>
        </p:spPr>
        <p:txBody>
          <a:bodyPr vert="horz" lIns="91440" tIns="91440" rIns="91440" bIns="9144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2200" b="1" kern="1200">
                <a:solidFill>
                  <a:schemeClr val="tx1">
                    <a:alpha val="90000"/>
                  </a:schemeClr>
                </a:solidFill>
                <a:effectLst>
                  <a:innerShdw blurRad="38100">
                    <a:schemeClr val="tx1">
                      <a:lumMod val="85000"/>
                    </a:schemeClr>
                  </a:inn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90600" y="1842247"/>
            <a:ext cx="3505200" cy="3962400"/>
          </a:xfrm>
          <a:prstGeom prst="rect">
            <a:avLst/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7494" y="1809750"/>
            <a:ext cx="3429000" cy="639762"/>
          </a:xfrm>
          <a:noFill/>
        </p:spPr>
        <p:txBody>
          <a:bodyPr vert="horz" lIns="91440" tIns="91440" rIns="91440" bIns="9144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2200" b="1" kern="1200">
                <a:solidFill>
                  <a:schemeClr val="tx1">
                    <a:alpha val="90000"/>
                  </a:schemeClr>
                </a:solidFill>
                <a:effectLst>
                  <a:innerShdw blurRad="38100">
                    <a:schemeClr val="tx1">
                      <a:lumMod val="85000"/>
                    </a:schemeClr>
                  </a:inn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7494" y="2590800"/>
            <a:ext cx="3429000" cy="32178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5435" y="2590800"/>
            <a:ext cx="3429000" cy="32178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5C959-6C9E-4BF8-9032-C5AB7C201A20}" type="datetime1">
              <a:rPr/>
              <a:pPr/>
              <a:t>3/28/2008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B82FE-08FA-4C4D-9C91-CDD6CF99217C}" type="datetime1">
              <a:rPr/>
              <a:pPr/>
              <a:t>3/28/2008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2DE9-54D4-4956-9FD6-45392F923A05}" type="datetime1">
              <a:rPr/>
              <a:pPr/>
              <a:t>3/28/2008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2500" y="4498848"/>
            <a:ext cx="7223760" cy="86868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>
                    <a:alpha val="90000"/>
                  </a:schemeClr>
                </a:solidFill>
                <a:effectLst>
                  <a:innerShdw blurRad="38100">
                    <a:schemeClr val="tx1">
                      <a:lumMod val="85000"/>
                    </a:scheme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00" y="1673352"/>
            <a:ext cx="7223760" cy="258775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2500" y="5367528"/>
            <a:ext cx="7223760" cy="80467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1600" b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52500" y="6553200"/>
            <a:ext cx="1828800" cy="228600"/>
          </a:xfrm>
        </p:spPr>
        <p:txBody>
          <a:bodyPr/>
          <a:lstStyle/>
          <a:p>
            <a:fld id="{2B2945AE-CC9C-46E0-A3F7-7AE51920CE85}" type="datetime1">
              <a:rPr/>
              <a:pPr/>
              <a:t>3/28/2008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2500" y="4495800"/>
            <a:ext cx="7219950" cy="87153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>
                    <a:alpha val="90000"/>
                  </a:schemeClr>
                </a:solidFill>
                <a:effectLst>
                  <a:innerShdw blurRad="38100">
                    <a:schemeClr val="tx1">
                      <a:lumMod val="85000"/>
                    </a:scheme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52500" y="1676400"/>
            <a:ext cx="7219950" cy="2590800"/>
          </a:xfrm>
          <a:ln w="127000">
            <a:solidFill>
              <a:srgbClr val="FFFFFF">
                <a:alpha val="10000"/>
              </a:srgbClr>
            </a:solidFill>
            <a:miter lim="800000"/>
          </a:ln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2500" y="5367338"/>
            <a:ext cx="7223760" cy="80486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52500" y="6553200"/>
            <a:ext cx="1828800" cy="228600"/>
          </a:xfrm>
        </p:spPr>
        <p:txBody>
          <a:bodyPr/>
          <a:lstStyle/>
          <a:p>
            <a:fld id="{5AC13F5E-AA95-4998-9B70-2E5CEC66FD9C}" type="datetime1">
              <a:rPr/>
              <a:pPr/>
              <a:t>3/28/2008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Fresh Master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2353" y="188259"/>
            <a:ext cx="7799294" cy="146124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2500" y="2057401"/>
            <a:ext cx="7239000" cy="3733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52500" y="6553200"/>
            <a:ext cx="1828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6AA2D-5437-4499-B005-9B37D096D43E}" type="datetime1">
              <a:rPr/>
              <a:pPr/>
              <a:t>3/28/2008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77100" y="6553200"/>
            <a:ext cx="9144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5400" b="1" kern="1200">
          <a:solidFill>
            <a:schemeClr val="tx1">
              <a:alpha val="90000"/>
            </a:schemeClr>
          </a:solidFill>
          <a:effectLst>
            <a:innerShdw blurRad="38100">
              <a:schemeClr val="tx1">
                <a:lumMod val="85000"/>
              </a:schemeClr>
            </a:inn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1800"/>
        </a:spcBef>
        <a:buFont typeface="Wingdings" pitchFamily="2" charset="2"/>
        <a:buChar char=""/>
        <a:defRPr sz="2000" b="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1800"/>
        </a:spcBef>
        <a:buFont typeface="Wingdings" pitchFamily="2" charset="2"/>
        <a:buChar char=""/>
        <a:defRPr sz="1800" b="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1800"/>
        </a:spcBef>
        <a:buFont typeface="Wingdings" pitchFamily="2" charset="2"/>
        <a:buChar char=""/>
        <a:defRPr sz="1600" b="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1800"/>
        </a:spcBef>
        <a:buFont typeface="Wingdings" pitchFamily="2" charset="2"/>
        <a:buChar char=""/>
        <a:defRPr sz="1600" b="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1800"/>
        </a:spcBef>
        <a:buFont typeface="Wingdings" pitchFamily="2" charset="2"/>
        <a:buChar char="R"/>
        <a:defRPr sz="1600" b="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ts val="1800"/>
        </a:spcBef>
        <a:buFont typeface="Wingdings" pitchFamily="2" charset="2"/>
        <a:buChar char="R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ts val="1800"/>
        </a:spcBef>
        <a:buFont typeface="Wingdings" pitchFamily="2" charset="2"/>
        <a:buChar char="R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ts val="1800"/>
        </a:spcBef>
        <a:buFont typeface="Wingdings" pitchFamily="2" charset="2"/>
        <a:buChar char="R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ts val="1800"/>
        </a:spcBef>
        <a:buFont typeface="Wingdings" pitchFamily="2" charset="2"/>
        <a:buChar char="R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esl.about.com/bio/Kenneth-Beare-2205.htm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8229600" cy="1918260"/>
          </a:xfrm>
        </p:spPr>
        <p:txBody>
          <a:bodyPr/>
          <a:lstStyle/>
          <a:p>
            <a:r>
              <a:rPr lang="en-US" dirty="0" smtClean="0"/>
              <a:t>Expressing Numbers</a:t>
            </a:r>
            <a:br>
              <a:rPr lang="en-US" dirty="0" smtClean="0"/>
            </a:br>
            <a:r>
              <a:rPr lang="en-US" dirty="0" smtClean="0"/>
              <a:t> in English</a:t>
            </a:r>
            <a:endParaRPr lang="en-US" dirty="0"/>
          </a:p>
        </p:txBody>
      </p:sp>
      <p:pic>
        <p:nvPicPr>
          <p:cNvPr id="1026" name="Picture 2" descr="http://wmphoenixopen.com/wp-content/uploads/2012/01/Colored-Numbers-Original-340x2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3124200"/>
            <a:ext cx="3238500" cy="2381250"/>
          </a:xfrm>
          <a:prstGeom prst="roundRect">
            <a:avLst/>
          </a:prstGeom>
          <a:ln w="63500" cap="rnd">
            <a:solidFill>
              <a:schemeClr val="accent6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53" y="188259"/>
            <a:ext cx="7799294" cy="878541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How do you express…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524000"/>
            <a:ext cx="77724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Speed	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100 mph  	</a:t>
            </a:r>
            <a:r>
              <a:rPr lang="en-US" sz="4000" dirty="0" smtClean="0"/>
              <a:t>One hundred </a:t>
            </a:r>
          </a:p>
          <a:p>
            <a:r>
              <a:rPr lang="en-US" sz="4000" dirty="0" smtClean="0"/>
              <a:t>			miles per hour</a:t>
            </a:r>
          </a:p>
          <a:p>
            <a:pPr algn="ctr"/>
            <a:r>
              <a:rPr lang="en-US" sz="4000" dirty="0" smtClean="0"/>
              <a:t>(mph = miles per hour)</a:t>
            </a:r>
            <a:endParaRPr lang="en-US" sz="4000" b="1" dirty="0" smtClean="0"/>
          </a:p>
          <a:p>
            <a:endParaRPr lang="en-US" sz="4000" b="1" dirty="0" smtClean="0"/>
          </a:p>
          <a:p>
            <a:r>
              <a:rPr lang="en-US" sz="4000" b="1" dirty="0" smtClean="0"/>
              <a:t>Practice: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65 mph	35 mph	24 mph</a:t>
            </a:r>
          </a:p>
          <a:p>
            <a:r>
              <a:rPr lang="en-US" sz="4000" b="1" dirty="0" smtClean="0"/>
              <a:t>	</a:t>
            </a:r>
            <a:endParaRPr lang="en-US" sz="4000" dirty="0" smtClean="0"/>
          </a:p>
          <a:p>
            <a:r>
              <a:rPr lang="en-US" sz="4000" b="1" dirty="0" smtClean="0"/>
              <a:t>	</a:t>
            </a:r>
            <a:endParaRPr lang="en-US" sz="4000" dirty="0" smtClean="0"/>
          </a:p>
          <a:p>
            <a:endParaRPr lang="en-US" dirty="0"/>
          </a:p>
        </p:txBody>
      </p:sp>
      <p:pic>
        <p:nvPicPr>
          <p:cNvPr id="4" name="Picture 3" descr="Picture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996960"/>
            <a:ext cx="9144000" cy="861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53" y="188259"/>
            <a:ext cx="7799294" cy="878541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How do you express…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524000"/>
            <a:ext cx="84582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Weight</a:t>
            </a:r>
            <a:endParaRPr lang="en-US" sz="4000" dirty="0" smtClean="0"/>
          </a:p>
          <a:p>
            <a:r>
              <a:rPr lang="en-US" sz="4000" dirty="0" smtClean="0">
                <a:solidFill>
                  <a:srgbClr val="0070C0"/>
                </a:solidFill>
              </a:rPr>
              <a:t>80 kg</a:t>
            </a:r>
            <a:r>
              <a:rPr lang="en-US" sz="4000" dirty="0" smtClean="0"/>
              <a:t>	80 kilograms 		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35 lbs	</a:t>
            </a:r>
            <a:r>
              <a:rPr lang="en-US" sz="4000" dirty="0" smtClean="0"/>
              <a:t>thirty five pounds</a:t>
            </a:r>
          </a:p>
          <a:p>
            <a:endParaRPr lang="en-US" sz="4000" b="1" dirty="0" smtClean="0"/>
          </a:p>
          <a:p>
            <a:r>
              <a:rPr lang="en-US" sz="4000" b="1" dirty="0" smtClean="0"/>
              <a:t>Practice:</a:t>
            </a:r>
            <a:endParaRPr lang="en-US" sz="4000" dirty="0" smtClean="0"/>
          </a:p>
          <a:p>
            <a:r>
              <a:rPr lang="en-US" sz="4000" dirty="0" smtClean="0">
                <a:solidFill>
                  <a:srgbClr val="0070C0"/>
                </a:solidFill>
              </a:rPr>
              <a:t>109 kg			34 kg	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189 lbs		20 lbs</a:t>
            </a:r>
          </a:p>
          <a:p>
            <a:r>
              <a:rPr lang="en-US" sz="4000" b="1" dirty="0" smtClean="0"/>
              <a:t>	</a:t>
            </a:r>
            <a:endParaRPr lang="en-US" sz="4000" dirty="0" smtClean="0"/>
          </a:p>
          <a:p>
            <a:endParaRPr lang="en-US" dirty="0"/>
          </a:p>
        </p:txBody>
      </p:sp>
      <p:pic>
        <p:nvPicPr>
          <p:cNvPr id="4" name="Picture 3" descr="Picture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996960"/>
            <a:ext cx="9144000" cy="861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53" y="188259"/>
            <a:ext cx="7799294" cy="878541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How do you express…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524000"/>
            <a:ext cx="845820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Telephone numbers</a:t>
            </a:r>
            <a:endParaRPr lang="en-US" sz="4000" dirty="0" smtClean="0"/>
          </a:p>
          <a:p>
            <a:r>
              <a:rPr lang="en-US" sz="4000" dirty="0" smtClean="0">
                <a:solidFill>
                  <a:srgbClr val="0070C0"/>
                </a:solidFill>
              </a:rPr>
              <a:t>616-331-6493</a:t>
            </a:r>
            <a:r>
              <a:rPr lang="en-US" sz="4000" dirty="0" smtClean="0"/>
              <a:t>	</a:t>
            </a:r>
          </a:p>
          <a:p>
            <a:r>
              <a:rPr lang="en-US" sz="4000" dirty="0" smtClean="0"/>
              <a:t>	Six one six, three </a:t>
            </a:r>
            <a:r>
              <a:rPr lang="en-US" sz="4000" dirty="0" err="1" smtClean="0"/>
              <a:t>three</a:t>
            </a:r>
            <a:r>
              <a:rPr lang="en-US" sz="4000" dirty="0" smtClean="0"/>
              <a:t> 		one, six four nine three</a:t>
            </a:r>
          </a:p>
          <a:p>
            <a:endParaRPr lang="en-US" sz="800" b="1" dirty="0" smtClean="0"/>
          </a:p>
          <a:p>
            <a:r>
              <a:rPr lang="en-US" sz="4000" b="1" dirty="0" smtClean="0"/>
              <a:t>Practice:</a:t>
            </a:r>
            <a:endParaRPr lang="en-US" sz="4000" dirty="0" smtClean="0"/>
          </a:p>
          <a:p>
            <a:r>
              <a:rPr lang="en-US" sz="4000" dirty="0" smtClean="0">
                <a:solidFill>
                  <a:srgbClr val="0070C0"/>
                </a:solidFill>
              </a:rPr>
              <a:t>714-825-4590	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912-240-7421</a:t>
            </a:r>
          </a:p>
          <a:p>
            <a:r>
              <a:rPr lang="en-US" sz="4000" b="1" dirty="0" smtClean="0"/>
              <a:t>	</a:t>
            </a:r>
            <a:endParaRPr lang="en-US" sz="4000" dirty="0" smtClean="0"/>
          </a:p>
          <a:p>
            <a:endParaRPr lang="en-US" dirty="0"/>
          </a:p>
        </p:txBody>
      </p:sp>
      <p:pic>
        <p:nvPicPr>
          <p:cNvPr id="4" name="Picture 3" descr="Picture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996960"/>
            <a:ext cx="9144000" cy="861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53" y="188259"/>
            <a:ext cx="7799294" cy="878541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How do you express…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524000"/>
            <a:ext cx="84582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Dates</a:t>
            </a:r>
            <a:endParaRPr lang="en-US" sz="4000" dirty="0" smtClean="0"/>
          </a:p>
          <a:p>
            <a:r>
              <a:rPr lang="en-US" sz="4000" dirty="0" smtClean="0">
                <a:solidFill>
                  <a:srgbClr val="0070C0"/>
                </a:solidFill>
              </a:rPr>
              <a:t>12/04/53 </a:t>
            </a:r>
            <a:r>
              <a:rPr lang="en-US" sz="4000" dirty="0" smtClean="0"/>
              <a:t>Twelve four fifty three</a:t>
            </a:r>
          </a:p>
          <a:p>
            <a:endParaRPr lang="en-US" sz="4000" b="1" dirty="0" smtClean="0"/>
          </a:p>
          <a:p>
            <a:r>
              <a:rPr lang="en-US" sz="4000" b="1" dirty="0" smtClean="0"/>
              <a:t>Practice:	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5/27/79	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12/15/12	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3/09/88</a:t>
            </a:r>
          </a:p>
          <a:p>
            <a:endParaRPr lang="en-US" sz="4000" dirty="0" smtClean="0">
              <a:solidFill>
                <a:srgbClr val="0070C0"/>
              </a:solidFill>
            </a:endParaRPr>
          </a:p>
          <a:p>
            <a:r>
              <a:rPr lang="en-US" sz="4000" b="1" dirty="0" smtClean="0"/>
              <a:t>	</a:t>
            </a:r>
            <a:endParaRPr lang="en-US" sz="4000" dirty="0" smtClean="0"/>
          </a:p>
          <a:p>
            <a:endParaRPr lang="en-US" dirty="0"/>
          </a:p>
        </p:txBody>
      </p:sp>
      <p:pic>
        <p:nvPicPr>
          <p:cNvPr id="4" name="Picture 3" descr="Picture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996960"/>
            <a:ext cx="9144000" cy="861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53" y="188259"/>
            <a:ext cx="7799294" cy="878541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How do you express…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990600"/>
            <a:ext cx="822960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Temperature</a:t>
            </a:r>
            <a:endParaRPr lang="en-US" sz="4000" dirty="0" smtClean="0"/>
          </a:p>
          <a:p>
            <a:r>
              <a:rPr lang="en-US" sz="4000" dirty="0" smtClean="0">
                <a:solidFill>
                  <a:srgbClr val="0070C0"/>
                </a:solidFill>
              </a:rPr>
              <a:t>33°C  	</a:t>
            </a:r>
            <a:r>
              <a:rPr lang="en-US" sz="4000" dirty="0" smtClean="0"/>
              <a:t>Thirty three degrees 			</a:t>
            </a:r>
            <a:r>
              <a:rPr lang="en-US" sz="4000" dirty="0" err="1" smtClean="0"/>
              <a:t>Celcius</a:t>
            </a:r>
            <a:r>
              <a:rPr lang="en-US" sz="4000" dirty="0" smtClean="0"/>
              <a:t> </a:t>
            </a:r>
            <a:r>
              <a:rPr lang="en-US" sz="4000" dirty="0" smtClean="0">
                <a:solidFill>
                  <a:srgbClr val="0070C0"/>
                </a:solidFill>
              </a:rPr>
              <a:t>		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72°F</a:t>
            </a:r>
            <a:r>
              <a:rPr lang="en-US" sz="4000" dirty="0" smtClean="0"/>
              <a:t>  	Seventy two degrees 			Fahrenheit</a:t>
            </a:r>
          </a:p>
          <a:p>
            <a:r>
              <a:rPr lang="en-US" sz="4000" b="1" dirty="0" smtClean="0"/>
              <a:t>Practice:</a:t>
            </a:r>
            <a:endParaRPr lang="en-US" sz="4000" dirty="0" smtClean="0"/>
          </a:p>
          <a:p>
            <a:r>
              <a:rPr lang="en-US" sz="4000" dirty="0" smtClean="0">
                <a:solidFill>
                  <a:srgbClr val="0070C0"/>
                </a:solidFill>
              </a:rPr>
              <a:t>21°C			19°C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101°F			65°F</a:t>
            </a:r>
          </a:p>
          <a:p>
            <a:endParaRPr lang="en-US" sz="4000" dirty="0" smtClean="0">
              <a:solidFill>
                <a:srgbClr val="0070C0"/>
              </a:solidFill>
            </a:endParaRPr>
          </a:p>
          <a:p>
            <a:r>
              <a:rPr lang="en-US" sz="4000" b="1" dirty="0" smtClean="0"/>
              <a:t>	</a:t>
            </a:r>
            <a:endParaRPr lang="en-US" sz="4000" dirty="0" smtClean="0"/>
          </a:p>
          <a:p>
            <a:endParaRPr lang="en-US" dirty="0"/>
          </a:p>
        </p:txBody>
      </p:sp>
      <p:pic>
        <p:nvPicPr>
          <p:cNvPr id="4" name="Picture 3" descr="Picture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996960"/>
            <a:ext cx="9144000" cy="861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53" y="188259"/>
            <a:ext cx="7799294" cy="878541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How do you express…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990600"/>
            <a:ext cx="845820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Height</a:t>
            </a:r>
            <a:endParaRPr lang="en-US" sz="4000" dirty="0" smtClean="0"/>
          </a:p>
          <a:p>
            <a:r>
              <a:rPr lang="en-US" sz="4000" dirty="0" smtClean="0">
                <a:solidFill>
                  <a:srgbClr val="0070C0"/>
                </a:solidFill>
              </a:rPr>
              <a:t>2 m 77 cm</a:t>
            </a:r>
            <a:r>
              <a:rPr lang="en-US" sz="4000" dirty="0" smtClean="0"/>
              <a:t>	Two meters seventy 				seven centimeters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5’ 11”		</a:t>
            </a:r>
            <a:r>
              <a:rPr lang="en-US" sz="4000" dirty="0" smtClean="0"/>
              <a:t>Five feet eleven inches</a:t>
            </a:r>
          </a:p>
          <a:p>
            <a:endParaRPr lang="en-US" sz="2400" b="1" dirty="0" smtClean="0"/>
          </a:p>
          <a:p>
            <a:r>
              <a:rPr lang="en-US" sz="4000" b="1" dirty="0" smtClean="0"/>
              <a:t>Practice:</a:t>
            </a:r>
            <a:endParaRPr lang="en-US" sz="4000" dirty="0" smtClean="0"/>
          </a:p>
          <a:p>
            <a:r>
              <a:rPr lang="en-US" sz="4000" dirty="0" smtClean="0">
                <a:solidFill>
                  <a:srgbClr val="0070C0"/>
                </a:solidFill>
              </a:rPr>
              <a:t>3 m 88 cm			4</a:t>
            </a:r>
            <a:r>
              <a:rPr lang="en-US" sz="4000" smtClean="0">
                <a:solidFill>
                  <a:srgbClr val="0070C0"/>
                </a:solidFill>
              </a:rPr>
              <a:t>’ 7</a:t>
            </a:r>
            <a:r>
              <a:rPr lang="en-US" sz="4000" dirty="0" smtClean="0">
                <a:solidFill>
                  <a:srgbClr val="0070C0"/>
                </a:solidFill>
              </a:rPr>
              <a:t>”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1 m 4 cm			6’ 5”</a:t>
            </a:r>
          </a:p>
          <a:p>
            <a:endParaRPr lang="en-US" sz="4000" dirty="0" smtClean="0">
              <a:solidFill>
                <a:srgbClr val="0070C0"/>
              </a:solidFill>
            </a:endParaRPr>
          </a:p>
          <a:p>
            <a:r>
              <a:rPr lang="en-US" sz="4000" b="1" dirty="0" smtClean="0"/>
              <a:t>	</a:t>
            </a:r>
            <a:endParaRPr lang="en-US" sz="4000" dirty="0" smtClean="0"/>
          </a:p>
          <a:p>
            <a:endParaRPr lang="en-US" dirty="0"/>
          </a:p>
        </p:txBody>
      </p:sp>
      <p:pic>
        <p:nvPicPr>
          <p:cNvPr id="4" name="Picture 3" descr="Picture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996960"/>
            <a:ext cx="9144000" cy="861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53" y="188259"/>
            <a:ext cx="7799294" cy="878541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How do you express…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524000"/>
            <a:ext cx="845820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Price</a:t>
            </a:r>
            <a:endParaRPr lang="en-US" sz="4000" dirty="0" smtClean="0"/>
          </a:p>
          <a:p>
            <a:r>
              <a:rPr lang="en-US" sz="4000" dirty="0" smtClean="0">
                <a:solidFill>
                  <a:srgbClr val="0070C0"/>
                </a:solidFill>
              </a:rPr>
              <a:t>$82</a:t>
            </a:r>
            <a:r>
              <a:rPr lang="en-US" sz="4000" dirty="0" smtClean="0"/>
              <a:t>  	Eighty two dollars	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$5.49 	</a:t>
            </a:r>
            <a:r>
              <a:rPr lang="en-US" sz="4000" dirty="0" smtClean="0"/>
              <a:t>five dollars and forty </a:t>
            </a:r>
          </a:p>
          <a:p>
            <a:r>
              <a:rPr lang="en-US" sz="4000" dirty="0" smtClean="0"/>
              <a:t>		nine cents</a:t>
            </a:r>
            <a:endParaRPr lang="en-US" sz="4000" dirty="0" smtClean="0">
              <a:solidFill>
                <a:srgbClr val="0070C0"/>
              </a:solidFill>
            </a:endParaRPr>
          </a:p>
          <a:p>
            <a:endParaRPr lang="en-US" sz="2000" b="1" dirty="0" smtClean="0"/>
          </a:p>
          <a:p>
            <a:r>
              <a:rPr lang="en-US" sz="4000" b="1" dirty="0" smtClean="0"/>
              <a:t>Practice:	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$23		$6.71		$327.14</a:t>
            </a:r>
          </a:p>
          <a:p>
            <a:endParaRPr lang="en-US" sz="4000" dirty="0" smtClean="0">
              <a:solidFill>
                <a:srgbClr val="0070C0"/>
              </a:solidFill>
            </a:endParaRPr>
          </a:p>
          <a:p>
            <a:r>
              <a:rPr lang="en-US" sz="4000" b="1" dirty="0" smtClean="0"/>
              <a:t>	</a:t>
            </a:r>
            <a:endParaRPr lang="en-US" sz="4000" dirty="0" smtClean="0"/>
          </a:p>
          <a:p>
            <a:endParaRPr lang="en-US" dirty="0"/>
          </a:p>
        </p:txBody>
      </p:sp>
      <p:pic>
        <p:nvPicPr>
          <p:cNvPr id="4" name="Picture 3" descr="Picture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996960"/>
            <a:ext cx="9144000" cy="861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53" y="188259"/>
            <a:ext cx="7799294" cy="878541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How do you express…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524000"/>
            <a:ext cx="84582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Scores in Sports</a:t>
            </a:r>
            <a:endParaRPr lang="en-US" sz="4000" dirty="0" smtClean="0"/>
          </a:p>
          <a:p>
            <a:r>
              <a:rPr lang="en-US" sz="4000" dirty="0" smtClean="0">
                <a:solidFill>
                  <a:srgbClr val="0070C0"/>
                </a:solidFill>
              </a:rPr>
              <a:t>2-1		</a:t>
            </a:r>
            <a:r>
              <a:rPr lang="en-US" sz="4000" dirty="0" smtClean="0"/>
              <a:t>Two to one</a:t>
            </a:r>
          </a:p>
          <a:p>
            <a:endParaRPr lang="en-US" sz="4000" b="1" dirty="0" smtClean="0"/>
          </a:p>
          <a:p>
            <a:r>
              <a:rPr lang="en-US" sz="4000" b="1" dirty="0" smtClean="0"/>
              <a:t>Practice:	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3-7		68-66		8-4</a:t>
            </a:r>
          </a:p>
          <a:p>
            <a:r>
              <a:rPr lang="en-US" sz="4000" b="1" dirty="0" smtClean="0"/>
              <a:t>	</a:t>
            </a:r>
            <a:endParaRPr lang="en-US" sz="4000" dirty="0" smtClean="0"/>
          </a:p>
          <a:p>
            <a:endParaRPr lang="en-US" dirty="0"/>
          </a:p>
        </p:txBody>
      </p:sp>
      <p:pic>
        <p:nvPicPr>
          <p:cNvPr id="4" name="Picture 3" descr="Picture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996960"/>
            <a:ext cx="9144000" cy="861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53" y="188259"/>
            <a:ext cx="7799294" cy="878541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How do you express…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447800"/>
            <a:ext cx="84582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Simple Math</a:t>
            </a:r>
            <a:endParaRPr lang="en-US" sz="4000" dirty="0" smtClean="0"/>
          </a:p>
          <a:p>
            <a:r>
              <a:rPr lang="en-US" sz="4000" b="1" dirty="0" smtClean="0">
                <a:solidFill>
                  <a:srgbClr val="0070C0"/>
                </a:solidFill>
              </a:rPr>
              <a:t>+</a:t>
            </a:r>
            <a:r>
              <a:rPr lang="en-US" sz="4000" dirty="0" smtClean="0">
                <a:solidFill>
                  <a:srgbClr val="0070C0"/>
                </a:solidFill>
              </a:rPr>
              <a:t>	</a:t>
            </a:r>
            <a:r>
              <a:rPr lang="en-US" sz="4000" dirty="0" smtClean="0"/>
              <a:t>plus</a:t>
            </a:r>
            <a:endParaRPr lang="en-US" sz="4000" dirty="0" smtClean="0">
              <a:solidFill>
                <a:srgbClr val="0070C0"/>
              </a:solidFill>
            </a:endParaRPr>
          </a:p>
          <a:p>
            <a:r>
              <a:rPr lang="en-US" sz="4000" b="1" dirty="0" smtClean="0">
                <a:solidFill>
                  <a:srgbClr val="0070C0"/>
                </a:solidFill>
              </a:rPr>
              <a:t>-</a:t>
            </a:r>
            <a:r>
              <a:rPr lang="en-US" sz="4000" dirty="0" smtClean="0">
                <a:solidFill>
                  <a:srgbClr val="0070C0"/>
                </a:solidFill>
              </a:rPr>
              <a:t>	</a:t>
            </a:r>
            <a:r>
              <a:rPr lang="en-US" sz="4000" dirty="0" smtClean="0"/>
              <a:t>minus</a:t>
            </a:r>
          </a:p>
          <a:p>
            <a:r>
              <a:rPr lang="en-US" sz="4000" b="1" dirty="0" smtClean="0">
                <a:solidFill>
                  <a:srgbClr val="0070C0"/>
                </a:solidFill>
              </a:rPr>
              <a:t>x</a:t>
            </a:r>
            <a:r>
              <a:rPr lang="en-US" sz="4000" dirty="0" smtClean="0">
                <a:solidFill>
                  <a:srgbClr val="0070C0"/>
                </a:solidFill>
              </a:rPr>
              <a:t>	</a:t>
            </a:r>
            <a:r>
              <a:rPr lang="en-US" sz="4000" dirty="0" smtClean="0"/>
              <a:t>times</a:t>
            </a:r>
          </a:p>
          <a:p>
            <a:r>
              <a:rPr lang="en-US" sz="4000" b="1" dirty="0" smtClean="0">
                <a:solidFill>
                  <a:srgbClr val="0070C0"/>
                </a:solidFill>
              </a:rPr>
              <a:t>÷ </a:t>
            </a:r>
            <a:r>
              <a:rPr lang="en-US" sz="4000" dirty="0" smtClean="0">
                <a:solidFill>
                  <a:srgbClr val="0070C0"/>
                </a:solidFill>
              </a:rPr>
              <a:t>	</a:t>
            </a:r>
            <a:r>
              <a:rPr lang="en-US" sz="4000" dirty="0" smtClean="0"/>
              <a:t>divided by</a:t>
            </a:r>
          </a:p>
          <a:p>
            <a:r>
              <a:rPr lang="en-US" sz="4000" b="1" dirty="0" smtClean="0">
                <a:solidFill>
                  <a:srgbClr val="0070C0"/>
                </a:solidFill>
              </a:rPr>
              <a:t>=</a:t>
            </a:r>
            <a:r>
              <a:rPr lang="en-US" sz="4000" dirty="0" smtClean="0">
                <a:solidFill>
                  <a:srgbClr val="0070C0"/>
                </a:solidFill>
              </a:rPr>
              <a:t>	</a:t>
            </a:r>
            <a:r>
              <a:rPr lang="en-US" sz="4000" dirty="0" smtClean="0"/>
              <a:t>equals</a:t>
            </a:r>
          </a:p>
          <a:p>
            <a:r>
              <a:rPr lang="en-US" sz="4000" b="1" dirty="0" smtClean="0"/>
              <a:t>	</a:t>
            </a:r>
            <a:endParaRPr lang="en-US" sz="4000" dirty="0" smtClean="0"/>
          </a:p>
          <a:p>
            <a:endParaRPr lang="en-US" dirty="0"/>
          </a:p>
        </p:txBody>
      </p:sp>
      <p:pic>
        <p:nvPicPr>
          <p:cNvPr id="4" name="Picture 3" descr="Picture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996960"/>
            <a:ext cx="9144000" cy="861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53" y="188259"/>
            <a:ext cx="7799294" cy="878541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How do you express…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990600"/>
            <a:ext cx="88392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Simple Math </a:t>
            </a:r>
            <a:endParaRPr lang="en-US" sz="4000" dirty="0" smtClean="0"/>
          </a:p>
          <a:p>
            <a:r>
              <a:rPr lang="en-US" sz="3600" dirty="0" smtClean="0">
                <a:solidFill>
                  <a:srgbClr val="0070C0"/>
                </a:solidFill>
              </a:rPr>
              <a:t>10 + 9 = 19	</a:t>
            </a:r>
            <a:r>
              <a:rPr lang="en-US" sz="3600" dirty="0" smtClean="0"/>
              <a:t>ten </a:t>
            </a:r>
            <a:r>
              <a:rPr lang="en-US" sz="3600" dirty="0" smtClean="0">
                <a:solidFill>
                  <a:srgbClr val="0070C0"/>
                </a:solidFill>
              </a:rPr>
              <a:t>plus</a:t>
            </a:r>
            <a:r>
              <a:rPr lang="en-US" sz="3600" dirty="0" smtClean="0"/>
              <a:t> nine </a:t>
            </a:r>
          </a:p>
          <a:p>
            <a:r>
              <a:rPr lang="en-US" sz="3600" dirty="0" smtClean="0"/>
              <a:t>			</a:t>
            </a:r>
            <a:r>
              <a:rPr lang="en-US" sz="3600" dirty="0" smtClean="0">
                <a:solidFill>
                  <a:srgbClr val="0070C0"/>
                </a:solidFill>
              </a:rPr>
              <a:t>equals</a:t>
            </a:r>
            <a:r>
              <a:rPr lang="en-US" sz="3600" dirty="0" smtClean="0"/>
              <a:t> nineteen</a:t>
            </a:r>
          </a:p>
          <a:p>
            <a:r>
              <a:rPr lang="en-US" sz="3600" dirty="0" smtClean="0">
                <a:solidFill>
                  <a:srgbClr val="0070C0"/>
                </a:solidFill>
              </a:rPr>
              <a:t>12 – 8 = 4</a:t>
            </a:r>
            <a:r>
              <a:rPr lang="en-US" sz="3600" dirty="0" smtClean="0"/>
              <a:t>	twelve </a:t>
            </a:r>
            <a:r>
              <a:rPr lang="en-US" sz="3600" dirty="0" smtClean="0">
                <a:solidFill>
                  <a:srgbClr val="0070C0"/>
                </a:solidFill>
              </a:rPr>
              <a:t>minus</a:t>
            </a:r>
            <a:r>
              <a:rPr lang="en-US" sz="3600" dirty="0" smtClean="0"/>
              <a:t> eight 					</a:t>
            </a:r>
            <a:r>
              <a:rPr lang="en-US" sz="3600" dirty="0" smtClean="0">
                <a:solidFill>
                  <a:srgbClr val="0070C0"/>
                </a:solidFill>
              </a:rPr>
              <a:t>equals</a:t>
            </a:r>
            <a:r>
              <a:rPr lang="en-US" sz="3600" dirty="0" smtClean="0"/>
              <a:t> four</a:t>
            </a:r>
          </a:p>
          <a:p>
            <a:r>
              <a:rPr lang="en-US" sz="3600" dirty="0" smtClean="0">
                <a:solidFill>
                  <a:srgbClr val="0070C0"/>
                </a:solidFill>
              </a:rPr>
              <a:t>4 x 2 = </a:t>
            </a:r>
            <a:r>
              <a:rPr lang="en-US" sz="3600" dirty="0" smtClean="0">
                <a:solidFill>
                  <a:srgbClr val="0070C0"/>
                </a:solidFill>
              </a:rPr>
              <a:t>8</a:t>
            </a:r>
            <a:r>
              <a:rPr lang="en-US" sz="3600" dirty="0" smtClean="0"/>
              <a:t>	four </a:t>
            </a:r>
            <a:r>
              <a:rPr lang="en-US" sz="3600" dirty="0" smtClean="0">
                <a:solidFill>
                  <a:srgbClr val="0070C0"/>
                </a:solidFill>
              </a:rPr>
              <a:t>times</a:t>
            </a:r>
            <a:r>
              <a:rPr lang="en-US" sz="3600" dirty="0" smtClean="0"/>
              <a:t> two </a:t>
            </a:r>
          </a:p>
          <a:p>
            <a:r>
              <a:rPr lang="en-US" sz="3600" dirty="0" smtClean="0"/>
              <a:t>			</a:t>
            </a:r>
            <a:r>
              <a:rPr lang="en-US" sz="3600" smtClean="0">
                <a:solidFill>
                  <a:srgbClr val="0070C0"/>
                </a:solidFill>
              </a:rPr>
              <a:t>equals</a:t>
            </a:r>
            <a:r>
              <a:rPr lang="en-US" sz="3600" smtClean="0"/>
              <a:t> </a:t>
            </a:r>
            <a:r>
              <a:rPr lang="en-US" sz="3600" smtClean="0"/>
              <a:t>eight</a:t>
            </a:r>
            <a:endParaRPr lang="en-US" sz="3600" dirty="0" smtClean="0"/>
          </a:p>
          <a:p>
            <a:r>
              <a:rPr lang="en-US" sz="3600" dirty="0" smtClean="0">
                <a:solidFill>
                  <a:srgbClr val="0070C0"/>
                </a:solidFill>
              </a:rPr>
              <a:t>16 ÷ 4 = 4</a:t>
            </a:r>
            <a:r>
              <a:rPr lang="en-US" sz="3600" dirty="0" smtClean="0"/>
              <a:t>	sixteen </a:t>
            </a:r>
            <a:r>
              <a:rPr lang="en-US" sz="3600" dirty="0" smtClean="0">
                <a:solidFill>
                  <a:srgbClr val="0070C0"/>
                </a:solidFill>
              </a:rPr>
              <a:t>divided by </a:t>
            </a:r>
            <a:r>
              <a:rPr lang="en-US" sz="3600" dirty="0" smtClean="0"/>
              <a:t>					four </a:t>
            </a:r>
            <a:r>
              <a:rPr lang="en-US" sz="3600" dirty="0" smtClean="0">
                <a:solidFill>
                  <a:srgbClr val="0070C0"/>
                </a:solidFill>
              </a:rPr>
              <a:t>equals</a:t>
            </a:r>
            <a:r>
              <a:rPr lang="en-US" sz="3600" dirty="0" smtClean="0"/>
              <a:t> four</a:t>
            </a:r>
            <a:r>
              <a:rPr lang="en-US" sz="4000" b="1" dirty="0" smtClean="0"/>
              <a:t>	</a:t>
            </a:r>
            <a:endParaRPr lang="en-US" sz="4000" dirty="0" smtClean="0"/>
          </a:p>
          <a:p>
            <a:endParaRPr lang="en-US" dirty="0"/>
          </a:p>
        </p:txBody>
      </p:sp>
      <p:pic>
        <p:nvPicPr>
          <p:cNvPr id="4" name="Picture 3" descr="Picture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996960"/>
            <a:ext cx="9144000" cy="861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53" y="188259"/>
            <a:ext cx="7799294" cy="802341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How do you express…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9906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Large numbers:</a:t>
            </a:r>
          </a:p>
          <a:p>
            <a:endParaRPr lang="en-US" sz="2000" dirty="0" smtClean="0"/>
          </a:p>
          <a:p>
            <a:r>
              <a:rPr lang="en-US" sz="5400" dirty="0" smtClean="0">
                <a:solidFill>
                  <a:srgbClr val="0070C0"/>
                </a:solidFill>
              </a:rPr>
              <a:t>000,000,000,000</a:t>
            </a:r>
          </a:p>
          <a:p>
            <a:r>
              <a:rPr lang="en-US" sz="2800" b="1" dirty="0" smtClean="0"/>
              <a:t>billion   million  thousand  hundred</a:t>
            </a:r>
          </a:p>
          <a:p>
            <a:endParaRPr lang="en-US" sz="2800" dirty="0" smtClean="0"/>
          </a:p>
          <a:p>
            <a:r>
              <a:rPr lang="en-US" sz="2800" dirty="0" smtClean="0">
                <a:solidFill>
                  <a:srgbClr val="0070C0"/>
                </a:solidFill>
              </a:rPr>
              <a:t>300 billion</a:t>
            </a:r>
            <a:endParaRPr lang="en-US" sz="2800" dirty="0" smtClean="0"/>
          </a:p>
          <a:p>
            <a:endParaRPr lang="en-US" sz="2000" dirty="0" smtClean="0"/>
          </a:p>
          <a:p>
            <a:r>
              <a:rPr lang="en-US" sz="3600" b="1" dirty="0" smtClean="0"/>
              <a:t>Remember:</a:t>
            </a:r>
            <a:r>
              <a:rPr lang="en-US" sz="2800" dirty="0" smtClean="0"/>
              <a:t> 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NOT billions, thousands, or hundreds!!</a:t>
            </a:r>
          </a:p>
          <a:p>
            <a:endParaRPr lang="en-US" dirty="0"/>
          </a:p>
        </p:txBody>
      </p:sp>
      <p:pic>
        <p:nvPicPr>
          <p:cNvPr id="6" name="Picture 5" descr="Picture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996960"/>
            <a:ext cx="9144000" cy="861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53" y="188259"/>
            <a:ext cx="7799294" cy="878541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How do you express…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990600"/>
            <a:ext cx="84582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Simple Math</a:t>
            </a:r>
            <a:endParaRPr lang="en-US" sz="4000" dirty="0" smtClean="0"/>
          </a:p>
          <a:p>
            <a:r>
              <a:rPr lang="en-US" sz="2400" dirty="0" smtClean="0">
                <a:solidFill>
                  <a:srgbClr val="0070C0"/>
                </a:solidFill>
              </a:rPr>
              <a:t>+	</a:t>
            </a:r>
            <a:r>
              <a:rPr lang="en-US" sz="2400" dirty="0" smtClean="0"/>
              <a:t>plus</a:t>
            </a:r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-	</a:t>
            </a:r>
            <a:r>
              <a:rPr lang="en-US" sz="2400" dirty="0" smtClean="0"/>
              <a:t>minus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x	</a:t>
            </a:r>
            <a:r>
              <a:rPr lang="en-US" sz="2400" dirty="0" smtClean="0"/>
              <a:t>times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÷ 	</a:t>
            </a:r>
            <a:r>
              <a:rPr lang="en-US" sz="2400" dirty="0" smtClean="0"/>
              <a:t>divided by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=	</a:t>
            </a:r>
            <a:r>
              <a:rPr lang="en-US" sz="2400" dirty="0" smtClean="0"/>
              <a:t>equals</a:t>
            </a:r>
          </a:p>
          <a:p>
            <a:r>
              <a:rPr lang="en-US" sz="4400" b="1" dirty="0" smtClean="0"/>
              <a:t>Practice:	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8 x 8 = 64		13 + 29 = 42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56 ÷ 8 = 7		100 – 12 = 88</a:t>
            </a:r>
            <a:endParaRPr lang="en-US" sz="40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  <p:pic>
        <p:nvPicPr>
          <p:cNvPr id="4" name="Picture 3" descr="Picture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996960"/>
            <a:ext cx="9144000" cy="861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990600"/>
            <a:ext cx="8458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Thank you to </a:t>
            </a:r>
            <a:r>
              <a:rPr lang="en-US" sz="2000" dirty="0" smtClean="0">
                <a:hlinkClick r:id="rId2"/>
              </a:rPr>
              <a:t>Kenneth </a:t>
            </a:r>
            <a:r>
              <a:rPr lang="en-US" sz="2000" dirty="0" err="1" smtClean="0">
                <a:hlinkClick r:id="rId2"/>
              </a:rPr>
              <a:t>Beare</a:t>
            </a:r>
            <a:r>
              <a:rPr lang="en-US" sz="2000" dirty="0" smtClean="0"/>
              <a:t>, at About.com Guide for the basic outline of this presentation.</a:t>
            </a:r>
          </a:p>
          <a:p>
            <a:endParaRPr lang="en-US" sz="2000" dirty="0" smtClean="0"/>
          </a:p>
          <a:p>
            <a:endParaRPr lang="en-US" sz="2400" dirty="0" smtClean="0"/>
          </a:p>
        </p:txBody>
      </p:sp>
      <p:pic>
        <p:nvPicPr>
          <p:cNvPr id="4" name="Picture 3" descr="Picture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996960"/>
            <a:ext cx="9144000" cy="861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53" y="188259"/>
            <a:ext cx="7799294" cy="954741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How do you express…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219200"/>
            <a:ext cx="777240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Hundreds</a:t>
            </a:r>
            <a:endParaRPr lang="en-US" sz="4000" dirty="0" smtClean="0"/>
          </a:p>
          <a:p>
            <a:r>
              <a:rPr lang="en-US" sz="4000" dirty="0" smtClean="0">
                <a:solidFill>
                  <a:srgbClr val="0070C0"/>
                </a:solidFill>
              </a:rPr>
              <a:t>225  </a:t>
            </a:r>
            <a:r>
              <a:rPr lang="en-US" sz="4000" dirty="0" smtClean="0"/>
              <a:t>Two hundred twenty five</a:t>
            </a:r>
          </a:p>
          <a:p>
            <a:endParaRPr lang="en-US" sz="4000" b="1" dirty="0" smtClean="0"/>
          </a:p>
          <a:p>
            <a:r>
              <a:rPr lang="en-US" sz="4000" b="1" dirty="0" smtClean="0"/>
              <a:t>Practice:	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333	894	237	662</a:t>
            </a:r>
            <a:r>
              <a:rPr lang="en-US" sz="4000" b="1" dirty="0" smtClean="0"/>
              <a:t>	</a:t>
            </a:r>
            <a:endParaRPr lang="en-US" sz="4000" dirty="0" smtClean="0"/>
          </a:p>
          <a:p>
            <a:endParaRPr lang="en-US" dirty="0"/>
          </a:p>
        </p:txBody>
      </p:sp>
      <p:pic>
        <p:nvPicPr>
          <p:cNvPr id="6" name="Picture 5" descr="Picture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996960"/>
            <a:ext cx="9144000" cy="861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53" y="188259"/>
            <a:ext cx="7799294" cy="878541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How do you express…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524000"/>
            <a:ext cx="84582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Thousands</a:t>
            </a:r>
            <a:endParaRPr lang="en-US" sz="4000" dirty="0" smtClean="0"/>
          </a:p>
          <a:p>
            <a:r>
              <a:rPr lang="en-US" sz="4000" dirty="0" smtClean="0">
                <a:solidFill>
                  <a:srgbClr val="0070C0"/>
                </a:solidFill>
              </a:rPr>
              <a:t>831,259 	</a:t>
            </a:r>
            <a:r>
              <a:rPr lang="en-US" sz="4000" dirty="0" smtClean="0"/>
              <a:t>Eight hundred thirty 		   		one thousand, two 				hundred fifty nine</a:t>
            </a:r>
          </a:p>
          <a:p>
            <a:endParaRPr lang="en-US" sz="4000" b="1" dirty="0" smtClean="0"/>
          </a:p>
          <a:p>
            <a:r>
              <a:rPr lang="en-US" sz="4000" b="1" dirty="0" smtClean="0"/>
              <a:t>Practice:	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2,333		14,894		38,237 </a:t>
            </a:r>
            <a:r>
              <a:rPr lang="en-US" sz="4000" b="1" dirty="0" smtClean="0"/>
              <a:t>	</a:t>
            </a:r>
            <a:endParaRPr lang="en-US" sz="4000" dirty="0" smtClean="0"/>
          </a:p>
          <a:p>
            <a:endParaRPr lang="en-US" dirty="0"/>
          </a:p>
        </p:txBody>
      </p:sp>
      <p:pic>
        <p:nvPicPr>
          <p:cNvPr id="4" name="Picture 3" descr="Picture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996960"/>
            <a:ext cx="9144000" cy="861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53" y="188259"/>
            <a:ext cx="7799294" cy="878541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How do you express…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143000"/>
            <a:ext cx="84582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Millions</a:t>
            </a:r>
            <a:endParaRPr lang="en-US" sz="4000" dirty="0" smtClean="0"/>
          </a:p>
          <a:p>
            <a:r>
              <a:rPr lang="en-US" sz="4000" dirty="0" smtClean="0">
                <a:solidFill>
                  <a:srgbClr val="0070C0"/>
                </a:solidFill>
              </a:rPr>
              <a:t>298,356,000</a:t>
            </a:r>
          </a:p>
          <a:p>
            <a:r>
              <a:rPr lang="en-US" sz="4000" dirty="0" smtClean="0"/>
              <a:t>	Two </a:t>
            </a:r>
            <a:r>
              <a:rPr lang="en-US" sz="4000" dirty="0" smtClean="0"/>
              <a:t>hundred ninety </a:t>
            </a:r>
            <a:r>
              <a:rPr lang="en-US" sz="4000" dirty="0" smtClean="0"/>
              <a:t>eight </a:t>
            </a:r>
            <a:r>
              <a:rPr lang="en-US" sz="4000" dirty="0" smtClean="0"/>
              <a:t>	million, three </a:t>
            </a:r>
            <a:r>
              <a:rPr lang="en-US" sz="4000" dirty="0" smtClean="0"/>
              <a:t>hundred fifty </a:t>
            </a:r>
            <a:r>
              <a:rPr lang="en-US" sz="4000" dirty="0" smtClean="0"/>
              <a:t>	six </a:t>
            </a:r>
            <a:r>
              <a:rPr lang="en-US" sz="4000" dirty="0" smtClean="0"/>
              <a:t>	thousand</a:t>
            </a:r>
          </a:p>
          <a:p>
            <a:endParaRPr lang="en-US" sz="2000" b="1" dirty="0" smtClean="0"/>
          </a:p>
          <a:p>
            <a:r>
              <a:rPr lang="en-US" sz="4000" b="1" dirty="0" smtClean="0"/>
              <a:t>Practice:	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10,476,329	823,564,004 </a:t>
            </a:r>
            <a:r>
              <a:rPr lang="en-US" sz="4000" b="1" dirty="0" smtClean="0"/>
              <a:t>	</a:t>
            </a:r>
            <a:endParaRPr lang="en-US" sz="4000" dirty="0" smtClean="0"/>
          </a:p>
          <a:p>
            <a:endParaRPr lang="en-US" dirty="0"/>
          </a:p>
        </p:txBody>
      </p:sp>
      <p:pic>
        <p:nvPicPr>
          <p:cNvPr id="4" name="Picture 3" descr="Picture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996960"/>
            <a:ext cx="9144000" cy="861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53" y="188259"/>
            <a:ext cx="7799294" cy="878541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How do you express…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524000"/>
            <a:ext cx="77724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Decimals</a:t>
            </a:r>
            <a:endParaRPr lang="en-US" sz="4000" dirty="0" smtClean="0"/>
          </a:p>
          <a:p>
            <a:r>
              <a:rPr lang="en-US" sz="4000" dirty="0" smtClean="0">
                <a:solidFill>
                  <a:srgbClr val="0070C0"/>
                </a:solidFill>
              </a:rPr>
              <a:t>4.56</a:t>
            </a:r>
            <a:r>
              <a:rPr lang="en-US" sz="4000" dirty="0" smtClean="0"/>
              <a:t>	Four point five six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		(. = point)</a:t>
            </a:r>
            <a:endParaRPr lang="en-US" sz="4000" b="1" dirty="0" smtClean="0"/>
          </a:p>
          <a:p>
            <a:endParaRPr lang="en-US" sz="4000" b="1" dirty="0" smtClean="0"/>
          </a:p>
          <a:p>
            <a:r>
              <a:rPr lang="en-US" sz="4000" b="1" dirty="0" smtClean="0"/>
              <a:t>Practice:	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98.6	   104.68		3.99</a:t>
            </a:r>
            <a:r>
              <a:rPr lang="en-US" sz="4000" b="1" dirty="0" smtClean="0"/>
              <a:t>	</a:t>
            </a:r>
            <a:endParaRPr lang="en-US" sz="4000" dirty="0" smtClean="0"/>
          </a:p>
          <a:p>
            <a:r>
              <a:rPr lang="en-US" sz="4000" b="1" dirty="0" smtClean="0"/>
              <a:t>	</a:t>
            </a:r>
            <a:endParaRPr lang="en-US" sz="4000" dirty="0" smtClean="0"/>
          </a:p>
          <a:p>
            <a:endParaRPr lang="en-US" dirty="0"/>
          </a:p>
        </p:txBody>
      </p:sp>
      <p:pic>
        <p:nvPicPr>
          <p:cNvPr id="17" name="Picture 16" descr="Picture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996960"/>
            <a:ext cx="9144000" cy="861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53" y="188259"/>
            <a:ext cx="7799294" cy="878541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How do you express…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524000"/>
            <a:ext cx="77724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Percentages</a:t>
            </a:r>
            <a:endParaRPr lang="en-US" sz="4000" dirty="0" smtClean="0"/>
          </a:p>
          <a:p>
            <a:r>
              <a:rPr lang="en-US" sz="4000" b="1" dirty="0" smtClean="0">
                <a:solidFill>
                  <a:srgbClr val="0070C0"/>
                </a:solidFill>
              </a:rPr>
              <a:t>39%</a:t>
            </a:r>
            <a:r>
              <a:rPr lang="en-US" sz="4000" b="1" dirty="0" smtClean="0"/>
              <a:t>	</a:t>
            </a:r>
            <a:r>
              <a:rPr lang="en-US" sz="4000" dirty="0" smtClean="0"/>
              <a:t>Thirty nine percent</a:t>
            </a:r>
          </a:p>
          <a:p>
            <a:pPr algn="ctr"/>
            <a:r>
              <a:rPr lang="en-US" sz="4000" dirty="0" smtClean="0">
                <a:solidFill>
                  <a:srgbClr val="0070C0"/>
                </a:solidFill>
              </a:rPr>
              <a:t>(% = percent)</a:t>
            </a:r>
          </a:p>
          <a:p>
            <a:endParaRPr lang="en-US" sz="4000" b="1" dirty="0" smtClean="0"/>
          </a:p>
          <a:p>
            <a:r>
              <a:rPr lang="en-US" sz="4000" b="1" dirty="0" smtClean="0"/>
              <a:t>Practice:	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75%	24%	99%	.04%</a:t>
            </a:r>
          </a:p>
          <a:p>
            <a:r>
              <a:rPr lang="en-US" sz="4000" b="1" dirty="0" smtClean="0"/>
              <a:t>	</a:t>
            </a:r>
            <a:endParaRPr lang="en-US" sz="4000" dirty="0" smtClean="0"/>
          </a:p>
          <a:p>
            <a:r>
              <a:rPr lang="en-US" sz="4000" b="1" dirty="0" smtClean="0"/>
              <a:t>	</a:t>
            </a:r>
            <a:endParaRPr lang="en-US" sz="4000" dirty="0" smtClean="0"/>
          </a:p>
          <a:p>
            <a:endParaRPr lang="en-US" dirty="0"/>
          </a:p>
        </p:txBody>
      </p:sp>
      <p:pic>
        <p:nvPicPr>
          <p:cNvPr id="5" name="Picture 4" descr="Picture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996960"/>
            <a:ext cx="9144000" cy="861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53" y="188259"/>
            <a:ext cx="7799294" cy="878541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How do you express…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524000"/>
            <a:ext cx="845820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Fractions</a:t>
            </a:r>
            <a:endParaRPr lang="en-US" sz="4000" dirty="0" smtClean="0"/>
          </a:p>
          <a:p>
            <a:r>
              <a:rPr lang="en-US" sz="4000" dirty="0" smtClean="0"/>
              <a:t>	Read the top number as a 	cardinal number, </a:t>
            </a:r>
          </a:p>
          <a:p>
            <a:r>
              <a:rPr lang="en-US" sz="4000" dirty="0" smtClean="0"/>
              <a:t>	followed by the </a:t>
            </a:r>
          </a:p>
          <a:p>
            <a:r>
              <a:rPr lang="en-US" sz="4000" dirty="0" smtClean="0"/>
              <a:t>	ordinal number + ‘s’ (</a:t>
            </a:r>
            <a:r>
              <a:rPr lang="en-US" sz="3200" dirty="0" smtClean="0"/>
              <a:t>if plural)</a:t>
            </a:r>
            <a:endParaRPr lang="en-US" sz="4000" dirty="0" smtClean="0"/>
          </a:p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n-US" sz="4000" dirty="0" smtClean="0">
                <a:solidFill>
                  <a:srgbClr val="0070C0"/>
                </a:solidFill>
              </a:rPr>
              <a:t>4/5</a:t>
            </a:r>
            <a:r>
              <a:rPr lang="en-US" sz="4000" dirty="0" smtClean="0"/>
              <a:t>	Four fifths	</a:t>
            </a:r>
          </a:p>
          <a:p>
            <a:r>
              <a:rPr lang="en-US" sz="2800" dirty="0" smtClean="0"/>
              <a:t>	   (cardinal number/ordinal number + s)</a:t>
            </a:r>
            <a:endParaRPr lang="en-US" sz="4000" dirty="0" smtClean="0"/>
          </a:p>
          <a:p>
            <a:r>
              <a:rPr lang="en-US" sz="4000" b="1" dirty="0" smtClean="0"/>
              <a:t>	</a:t>
            </a:r>
            <a:endParaRPr lang="en-US" sz="4000" dirty="0" smtClean="0"/>
          </a:p>
          <a:p>
            <a:endParaRPr lang="en-US" dirty="0"/>
          </a:p>
        </p:txBody>
      </p:sp>
      <p:pic>
        <p:nvPicPr>
          <p:cNvPr id="4" name="Picture 3" descr="Picture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996960"/>
            <a:ext cx="9144000" cy="861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53" y="188259"/>
            <a:ext cx="7799294" cy="878541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How do you express…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524000"/>
            <a:ext cx="77724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Fractions</a:t>
            </a:r>
            <a:endParaRPr lang="en-US" sz="4000" dirty="0" smtClean="0"/>
          </a:p>
          <a:p>
            <a:r>
              <a:rPr lang="en-US" sz="4000" dirty="0" smtClean="0">
                <a:solidFill>
                  <a:srgbClr val="0070C0"/>
                </a:solidFill>
              </a:rPr>
              <a:t>2/3</a:t>
            </a:r>
            <a:r>
              <a:rPr lang="en-US" sz="4000" dirty="0" smtClean="0"/>
              <a:t>	two thirds	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1/2</a:t>
            </a:r>
            <a:r>
              <a:rPr lang="en-US" sz="4000" dirty="0" smtClean="0"/>
              <a:t> 	one half (an exception)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3/2</a:t>
            </a:r>
            <a:r>
              <a:rPr lang="en-US" sz="4000" b="1" dirty="0" smtClean="0"/>
              <a:t>	</a:t>
            </a:r>
            <a:r>
              <a:rPr lang="en-US" sz="4000" dirty="0" smtClean="0"/>
              <a:t>three halves</a:t>
            </a:r>
          </a:p>
          <a:p>
            <a:endParaRPr lang="en-US" sz="4000" b="1" dirty="0" smtClean="0"/>
          </a:p>
          <a:p>
            <a:r>
              <a:rPr lang="en-US" sz="4000" b="1" dirty="0" smtClean="0"/>
              <a:t>Practice: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1/4	1/3	7/8	4/2</a:t>
            </a:r>
          </a:p>
          <a:p>
            <a:r>
              <a:rPr lang="en-US" sz="4000" b="1" dirty="0" smtClean="0"/>
              <a:t>	</a:t>
            </a:r>
            <a:endParaRPr lang="en-US" sz="4000" dirty="0" smtClean="0"/>
          </a:p>
          <a:p>
            <a:r>
              <a:rPr lang="en-US" sz="4000" b="1" dirty="0" smtClean="0"/>
              <a:t>	</a:t>
            </a:r>
            <a:endParaRPr lang="en-US" sz="4000" dirty="0" smtClean="0"/>
          </a:p>
          <a:p>
            <a:endParaRPr lang="en-US" dirty="0"/>
          </a:p>
        </p:txBody>
      </p:sp>
      <p:pic>
        <p:nvPicPr>
          <p:cNvPr id="4" name="Picture 3" descr="Picture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996960"/>
            <a:ext cx="9144000" cy="861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_Fresh_theme">
  <a:themeElements>
    <a:clrScheme name="Fresh">
      <a:dk1>
        <a:sysClr val="windowText" lastClr="000000"/>
      </a:dk1>
      <a:lt1>
        <a:sysClr val="window" lastClr="FFFFFF"/>
      </a:lt1>
      <a:dk2>
        <a:srgbClr val="89C540"/>
      </a:dk2>
      <a:lt2>
        <a:srgbClr val="F0E5B6"/>
      </a:lt2>
      <a:accent1>
        <a:srgbClr val="3B4F18"/>
      </a:accent1>
      <a:accent2>
        <a:srgbClr val="CCC834"/>
      </a:accent2>
      <a:accent3>
        <a:srgbClr val="F49AE1"/>
      </a:accent3>
      <a:accent4>
        <a:srgbClr val="2AC9DE"/>
      </a:accent4>
      <a:accent5>
        <a:srgbClr val="927B74"/>
      </a:accent5>
      <a:accent6>
        <a:srgbClr val="769F11"/>
      </a:accent6>
      <a:hlink>
        <a:srgbClr val="0A6A21"/>
      </a:hlink>
      <a:folHlink>
        <a:srgbClr val="406EA5"/>
      </a:folHlink>
    </a:clrScheme>
    <a:fontScheme name="Fresh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resh">
      <a:fillStyleLst>
        <a:solidFill>
          <a:schemeClr val="phClr"/>
        </a:solidFill>
        <a:solidFill>
          <a:schemeClr val="phClr">
            <a:tint val="70000"/>
            <a:satMod val="115000"/>
          </a:schemeClr>
        </a:solidFill>
        <a:solidFill>
          <a:schemeClr val="phClr">
            <a:shade val="80000"/>
            <a:satMod val="115000"/>
          </a:schemeClr>
        </a:solidFill>
      </a:fillStyleLst>
      <a:lnStyleLst>
        <a:ln w="2540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/>
          </a:solidFill>
          <a:prstDash val="solid"/>
          <a:miter/>
        </a:ln>
        <a:ln w="76200" cap="flat" cmpd="thickThin" algn="ctr">
          <a:solidFill>
            <a:schemeClr val="phClr">
              <a:alpha val="8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63500" sx="101000" sy="101000" rotWithShape="0">
              <a:srgbClr val="FFFFFF">
                <a:alpha val="50000"/>
              </a:srgbClr>
            </a:outerShdw>
          </a:effectLst>
        </a:effectStyle>
        <a:effectStyle>
          <a:effectLst>
            <a:innerShdw blurRad="101600">
              <a:srgbClr val="FFFFFF">
                <a:alpha val="75000"/>
              </a:srgbClr>
            </a:innerShdw>
            <a:outerShdw blurRad="63500" sx="101000" sy="101000" rotWithShape="0">
              <a:srgbClr val="FFFFFF">
                <a:alpha val="50000"/>
              </a:srgbClr>
            </a:outerShdw>
            <a:reflection blurRad="12700" stA="30000" endPos="35000" dist="38100" dir="5400000" sy="-100000" rotWithShape="0"/>
          </a:effectLst>
          <a:scene3d>
            <a:camera prst="orthographicFront">
              <a:rot lat="0" lon="0" rev="0"/>
            </a:camera>
            <a:lightRig rig="balanced" dir="t">
              <a:rot lat="0" lon="0" rev="30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Theme_Fresh_theme</Template>
  <TotalTime>368</TotalTime>
  <Words>196</Words>
  <Application>Microsoft Office PowerPoint</Application>
  <PresentationFormat>On-screen Show (4:3)</PresentationFormat>
  <Paragraphs>167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Theme_Fresh_theme</vt:lpstr>
      <vt:lpstr>Expressing Numbers  in English</vt:lpstr>
      <vt:lpstr>How do you express…</vt:lpstr>
      <vt:lpstr>How do you express…</vt:lpstr>
      <vt:lpstr>How do you express…</vt:lpstr>
      <vt:lpstr>How do you express…</vt:lpstr>
      <vt:lpstr>How do you express…</vt:lpstr>
      <vt:lpstr>How do you express…</vt:lpstr>
      <vt:lpstr>How do you express…</vt:lpstr>
      <vt:lpstr>How do you express…</vt:lpstr>
      <vt:lpstr>How do you express…</vt:lpstr>
      <vt:lpstr>How do you express…</vt:lpstr>
      <vt:lpstr>How do you express…</vt:lpstr>
      <vt:lpstr>How do you express…</vt:lpstr>
      <vt:lpstr>How do you express…</vt:lpstr>
      <vt:lpstr>How do you express…</vt:lpstr>
      <vt:lpstr>How do you express…</vt:lpstr>
      <vt:lpstr>How do you express…</vt:lpstr>
      <vt:lpstr>How do you express…</vt:lpstr>
      <vt:lpstr>How do you express…</vt:lpstr>
      <vt:lpstr>How do you express…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Jann Vander Mey</dc:creator>
  <cp:lastModifiedBy>Jann Vander Mey</cp:lastModifiedBy>
  <cp:revision>23</cp:revision>
  <dcterms:created xsi:type="dcterms:W3CDTF">2012-09-15T19:11:17Z</dcterms:created>
  <dcterms:modified xsi:type="dcterms:W3CDTF">2012-09-19T01:10:58Z</dcterms:modified>
</cp:coreProperties>
</file>